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68" r:id="rId2"/>
    <p:sldId id="374" r:id="rId3"/>
    <p:sldId id="383" r:id="rId4"/>
    <p:sldId id="386" r:id="rId5"/>
    <p:sldId id="382" r:id="rId6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CCFFCC"/>
    <a:srgbClr val="FFCCFF"/>
    <a:srgbClr val="FFFFCC"/>
    <a:srgbClr val="FF6600"/>
    <a:srgbClr val="000099"/>
    <a:srgbClr val="FF00FF"/>
    <a:srgbClr val="FFFF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8032" autoAdjust="0"/>
  </p:normalViewPr>
  <p:slideViewPr>
    <p:cSldViewPr>
      <p:cViewPr varScale="1">
        <p:scale>
          <a:sx n="99" d="100"/>
          <a:sy n="99" d="100"/>
        </p:scale>
        <p:origin x="148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78"/>
      </p:cViewPr>
      <p:guideLst>
        <p:guide orient="horz" pos="2949"/>
        <p:guide pos="223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66733" cy="468154"/>
          </a:xfrm>
          <a:prstGeom prst="rect">
            <a:avLst/>
          </a:prstGeom>
        </p:spPr>
        <p:txBody>
          <a:bodyPr vert="horz" lIns="93906" tIns="46954" rIns="93906" bIns="469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7" y="0"/>
            <a:ext cx="3066733" cy="468154"/>
          </a:xfrm>
          <a:prstGeom prst="rect">
            <a:avLst/>
          </a:prstGeom>
        </p:spPr>
        <p:txBody>
          <a:bodyPr vert="horz" lIns="93906" tIns="46954" rIns="93906" bIns="46954" rtlCol="0"/>
          <a:lstStyle>
            <a:lvl1pPr algn="r">
              <a:defRPr sz="1200"/>
            </a:lvl1pPr>
          </a:lstStyle>
          <a:p>
            <a:fld id="{DFE51FA7-104D-4CAD-9866-85090B3C84D9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93296"/>
            <a:ext cx="3066733" cy="468154"/>
          </a:xfrm>
          <a:prstGeom prst="rect">
            <a:avLst/>
          </a:prstGeom>
        </p:spPr>
        <p:txBody>
          <a:bodyPr vert="horz" lIns="93906" tIns="46954" rIns="93906" bIns="469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7" y="8893296"/>
            <a:ext cx="3066733" cy="468154"/>
          </a:xfrm>
          <a:prstGeom prst="rect">
            <a:avLst/>
          </a:prstGeom>
        </p:spPr>
        <p:txBody>
          <a:bodyPr vert="horz" lIns="93906" tIns="46954" rIns="93906" bIns="46954" rtlCol="0" anchor="b"/>
          <a:lstStyle>
            <a:lvl1pPr algn="r">
              <a:defRPr sz="1200"/>
            </a:lvl1pPr>
          </a:lstStyle>
          <a:p>
            <a:fld id="{9B19D711-F883-4D87-AEEB-CF73068DB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72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66733" cy="468154"/>
          </a:xfrm>
          <a:prstGeom prst="rect">
            <a:avLst/>
          </a:prstGeom>
        </p:spPr>
        <p:txBody>
          <a:bodyPr vert="horz" lIns="93906" tIns="46954" rIns="93906" bIns="469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7" y="0"/>
            <a:ext cx="3066733" cy="468154"/>
          </a:xfrm>
          <a:prstGeom prst="rect">
            <a:avLst/>
          </a:prstGeom>
        </p:spPr>
        <p:txBody>
          <a:bodyPr vert="horz" lIns="93906" tIns="46954" rIns="93906" bIns="46954" rtlCol="0"/>
          <a:lstStyle>
            <a:lvl1pPr algn="r">
              <a:defRPr sz="1200"/>
            </a:lvl1pPr>
          </a:lstStyle>
          <a:p>
            <a:fld id="{B232757D-EE55-42C1-9E85-3359D8B3D13F}" type="datetimeFigureOut">
              <a:rPr lang="en-US" smtClean="0"/>
              <a:pPr/>
              <a:t>8/13/2015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06" tIns="46954" rIns="93906" bIns="469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06" tIns="46954" rIns="93906" bIns="469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93296"/>
            <a:ext cx="3066733" cy="468154"/>
          </a:xfrm>
          <a:prstGeom prst="rect">
            <a:avLst/>
          </a:prstGeom>
        </p:spPr>
        <p:txBody>
          <a:bodyPr vert="horz" lIns="93906" tIns="46954" rIns="93906" bIns="469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7" y="8893296"/>
            <a:ext cx="3066733" cy="468154"/>
          </a:xfrm>
          <a:prstGeom prst="rect">
            <a:avLst/>
          </a:prstGeom>
        </p:spPr>
        <p:txBody>
          <a:bodyPr vert="horz" lIns="93906" tIns="46954" rIns="93906" bIns="46954" rtlCol="0" anchor="b"/>
          <a:lstStyle>
            <a:lvl1pPr algn="r">
              <a:defRPr sz="1200"/>
            </a:lvl1pPr>
          </a:lstStyle>
          <a:p>
            <a:fld id="{074B36C5-E33A-428F-8825-C6789DAEB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80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B36C5-E33A-428F-8825-C6789DAEBF4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98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B36C5-E33A-428F-8825-C6789DAEBF4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64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453129"/>
          </a:xfrm>
          <a:solidFill>
            <a:schemeClr val="bg1"/>
          </a:solidFill>
          <a:ln>
            <a:noFill/>
          </a:ln>
        </p:spPr>
        <p:txBody>
          <a:bodyPr/>
          <a:lstStyle>
            <a:lvl1pPr algn="l">
              <a:defRPr b="0">
                <a:solidFill>
                  <a:srgbClr val="C00000"/>
                </a:solidFill>
                <a:latin typeface="+mn-lt"/>
                <a:cs typeface="Arial" pitchFamily="34" charset="0"/>
              </a:defRPr>
            </a:lvl1pPr>
            <a:lvl2pPr algn="l">
              <a:defRPr b="0">
                <a:solidFill>
                  <a:srgbClr val="000099"/>
                </a:solidFill>
                <a:latin typeface="+mn-lt"/>
                <a:cs typeface="Arial" pitchFamily="34" charset="0"/>
              </a:defRPr>
            </a:lvl2pPr>
            <a:lvl3pPr algn="l">
              <a:defRPr b="0">
                <a:solidFill>
                  <a:schemeClr val="tx1"/>
                </a:solidFill>
                <a:latin typeface="+mn-lt"/>
                <a:cs typeface="Arial" pitchFamily="34" charset="0"/>
              </a:defRPr>
            </a:lvl3pPr>
            <a:lvl4pPr algn="l">
              <a:defRPr b="0">
                <a:solidFill>
                  <a:srgbClr val="FF6600"/>
                </a:solidFill>
                <a:latin typeface="+mn-lt"/>
                <a:cs typeface="Arial" pitchFamily="34" charset="0"/>
              </a:defRPr>
            </a:lvl4pPr>
            <a:lvl5pPr algn="l">
              <a:defRPr sz="1200" b="0">
                <a:solidFill>
                  <a:srgbClr val="FF00FF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6D6A89D-E647-492F-B5DD-5954F3D16D6A}" type="datetime1">
              <a:rPr lang="en-US" smtClean="0"/>
              <a:pPr/>
              <a:t>8/13/2015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fld id="{81E6B8CA-0757-4BED-97DF-32558DB5257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2800" b="1">
                <a:latin typeface="+mj-lt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 descr="NHB 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86200" y="6172200"/>
            <a:ext cx="1371600" cy="559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DA7AC70A-E78C-42B3-9139-D038B0615183}" type="datetime1">
              <a:rPr lang="en-US" smtClean="0"/>
              <a:pPr/>
              <a:t>8/13/2015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81E6B8CA-0757-4BED-97DF-32558DB525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599"/>
            <a:ext cx="8229600" cy="5602357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en-US" sz="360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3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Presentation</a:t>
            </a:r>
          </a:p>
          <a:p>
            <a:pPr algn="ctr">
              <a:buNone/>
            </a:pPr>
            <a:r>
              <a:rPr lang="en-US" sz="3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on</a:t>
            </a:r>
          </a:p>
          <a:p>
            <a:pPr algn="ctr">
              <a:buNone/>
            </a:pPr>
            <a:r>
              <a:rPr lang="en-US" sz="3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Fair Practices Code </a:t>
            </a:r>
          </a:p>
          <a:p>
            <a:pPr algn="ctr">
              <a:buNone/>
            </a:pPr>
            <a:r>
              <a:rPr lang="en-US" sz="3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&amp;</a:t>
            </a:r>
          </a:p>
          <a:p>
            <a:pPr algn="ctr">
              <a:buNone/>
            </a:pPr>
            <a:r>
              <a:rPr lang="en-US" sz="3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Grievance Redressal</a:t>
            </a:r>
          </a:p>
          <a:p>
            <a:pPr algn="ctr">
              <a:buNone/>
            </a:pPr>
            <a:endParaRPr lang="en-US" sz="16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  <a:p>
            <a:pPr algn="ctr">
              <a:buNone/>
            </a:pPr>
            <a:endParaRPr lang="en-US" sz="16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  <a:p>
            <a:pPr algn="ctr">
              <a:buNone/>
            </a:pPr>
            <a:endParaRPr lang="en-US" sz="16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  <a:p>
            <a:pPr algn="ctr">
              <a:buNone/>
            </a:pPr>
            <a:endParaRPr lang="en-US" sz="16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  <a:p>
            <a:pPr algn="ctr">
              <a:buNone/>
            </a:pPr>
            <a:r>
              <a:rPr lang="en-US" sz="1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+mj-lt"/>
              </a:rPr>
              <a:t>October 21, 2011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B8CA-0757-4BED-97DF-32558DB5257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762000"/>
            <a:ext cx="7848600" cy="525780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anchor="t">
            <a:normAutofit fontScale="92500" lnSpcReduction="20000"/>
          </a:bodyPr>
          <a:lstStyle/>
          <a:p>
            <a:pPr marL="457200" lvl="0" indent="-384048" algn="ctr">
              <a:lnSpc>
                <a:spcPct val="120000"/>
              </a:lnSpc>
              <a:spcBef>
                <a:spcPts val="1200"/>
              </a:spcBef>
              <a:buClr>
                <a:srgbClr val="C00000"/>
              </a:buClr>
              <a:buSzPct val="80000"/>
              <a:defRPr/>
            </a:pPr>
            <a:r>
              <a:rPr lang="en-US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Credit Linked </a:t>
            </a:r>
            <a:r>
              <a:rPr lang="en-US" sz="3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Subsidy </a:t>
            </a:r>
            <a:r>
              <a:rPr lang="en-US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Scheme (CLSS) </a:t>
            </a:r>
          </a:p>
          <a:p>
            <a:pPr marL="457200" lvl="0" indent="-384048" algn="ctr">
              <a:lnSpc>
                <a:spcPct val="120000"/>
              </a:lnSpc>
              <a:spcBef>
                <a:spcPts val="1200"/>
              </a:spcBef>
              <a:buClr>
                <a:srgbClr val="C00000"/>
              </a:buClr>
              <a:buSzPct val="80000"/>
              <a:defRPr/>
            </a:pPr>
            <a:r>
              <a:rPr lang="en-US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under </a:t>
            </a:r>
            <a:r>
              <a:rPr lang="en-US" sz="3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Pradhan Mantri </a:t>
            </a:r>
            <a:r>
              <a:rPr lang="en-US" sz="3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Awas</a:t>
            </a:r>
            <a:r>
              <a:rPr lang="en-US" sz="3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3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Yojana</a:t>
            </a:r>
            <a:endParaRPr lang="en-US" sz="3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457200" lvl="0" indent="-384048" algn="ctr">
              <a:lnSpc>
                <a:spcPct val="120000"/>
              </a:lnSpc>
              <a:spcBef>
                <a:spcPts val="1200"/>
              </a:spcBef>
              <a:buClr>
                <a:srgbClr val="C00000"/>
              </a:buClr>
              <a:buSzPct val="80000"/>
              <a:defRPr/>
            </a:pPr>
            <a:endParaRPr lang="en-US" sz="3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457200" lvl="0" indent="-384048" algn="ctr">
              <a:lnSpc>
                <a:spcPct val="120000"/>
              </a:lnSpc>
              <a:spcBef>
                <a:spcPts val="1200"/>
              </a:spcBef>
              <a:buClr>
                <a:srgbClr val="C00000"/>
              </a:buClr>
              <a:buSzPct val="80000"/>
              <a:defRPr/>
            </a:pPr>
            <a:endParaRPr lang="en-US" sz="3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457200" marR="0" lvl="0" indent="-384048" algn="ctr" defTabSz="914400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r>
              <a:rPr lang="en-US" sz="3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Role of National Housing Bank (NHB) </a:t>
            </a:r>
          </a:p>
          <a:p>
            <a:pPr marL="457200" marR="0" lvl="0" indent="-384048" algn="ctr" defTabSz="914400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r>
              <a:rPr lang="en-US" sz="3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as Central Nodal Agency</a:t>
            </a:r>
          </a:p>
          <a:p>
            <a:pPr marL="448056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endParaRPr lang="en-US" sz="1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  <a:p>
            <a:pPr marL="448056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</a:endParaRPr>
          </a:p>
          <a:p>
            <a:pPr marL="448056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</a:endParaRPr>
          </a:p>
          <a:p>
            <a:pPr marL="448056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7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</a:rPr>
              <a:t>July</a:t>
            </a:r>
            <a:r>
              <a:rPr kumimoji="0" lang="en-US" sz="1700" b="1" i="0" u="none" strike="noStrike" kern="1200" cap="none" spc="0" normalizeH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</a:rPr>
              <a:t> 24</a:t>
            </a:r>
            <a:r>
              <a:rPr kumimoji="0" lang="en-US" sz="17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</a:rPr>
              <a:t>, 2015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0448" y="1721824"/>
            <a:ext cx="4203945" cy="445312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273050" indent="-273050">
              <a:spcBef>
                <a:spcPts val="6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Channelize the Credit Linked Subsidy to the Primary Lending Institutions</a:t>
            </a:r>
          </a:p>
          <a:p>
            <a:pPr marL="547370" lvl="1" indent="-273050">
              <a:spcBef>
                <a:spcPts val="300"/>
              </a:spcBef>
            </a:pPr>
            <a:r>
              <a:rPr lang="en-US" sz="1400" dirty="0">
                <a:solidFill>
                  <a:srgbClr val="C00000"/>
                </a:solidFill>
              </a:rPr>
              <a:t>Scheduled Commercial </a:t>
            </a:r>
            <a:r>
              <a:rPr lang="en-US" sz="1400" dirty="0" smtClean="0">
                <a:solidFill>
                  <a:srgbClr val="C00000"/>
                </a:solidFill>
              </a:rPr>
              <a:t>Banks</a:t>
            </a:r>
          </a:p>
          <a:p>
            <a:pPr marL="547370" lvl="1" indent="-273050">
              <a:spcBef>
                <a:spcPts val="300"/>
              </a:spcBef>
            </a:pPr>
            <a:r>
              <a:rPr lang="en-US" sz="1400" dirty="0" smtClean="0">
                <a:solidFill>
                  <a:srgbClr val="C00000"/>
                </a:solidFill>
              </a:rPr>
              <a:t>Housing </a:t>
            </a:r>
            <a:r>
              <a:rPr lang="en-US" sz="1400" dirty="0">
                <a:solidFill>
                  <a:srgbClr val="C00000"/>
                </a:solidFill>
              </a:rPr>
              <a:t>Finance </a:t>
            </a:r>
            <a:r>
              <a:rPr lang="en-US" sz="1400" dirty="0" smtClean="0">
                <a:solidFill>
                  <a:srgbClr val="C00000"/>
                </a:solidFill>
              </a:rPr>
              <a:t>Companies</a:t>
            </a:r>
          </a:p>
          <a:p>
            <a:pPr marL="547370" lvl="1" indent="-273050">
              <a:spcBef>
                <a:spcPts val="300"/>
              </a:spcBef>
            </a:pPr>
            <a:r>
              <a:rPr lang="en-US" sz="1400" dirty="0" smtClean="0">
                <a:solidFill>
                  <a:srgbClr val="C00000"/>
                </a:solidFill>
              </a:rPr>
              <a:t>Regional </a:t>
            </a:r>
            <a:r>
              <a:rPr lang="en-US" sz="1400" dirty="0">
                <a:solidFill>
                  <a:srgbClr val="C00000"/>
                </a:solidFill>
              </a:rPr>
              <a:t>Rural </a:t>
            </a:r>
            <a:r>
              <a:rPr lang="en-US" sz="1400" dirty="0" smtClean="0">
                <a:solidFill>
                  <a:srgbClr val="C00000"/>
                </a:solidFill>
              </a:rPr>
              <a:t>Banks</a:t>
            </a:r>
          </a:p>
          <a:p>
            <a:pPr marL="547370" lvl="1" indent="-273050">
              <a:spcBef>
                <a:spcPts val="300"/>
              </a:spcBef>
            </a:pPr>
            <a:r>
              <a:rPr lang="en-US" sz="1400" dirty="0" smtClean="0">
                <a:solidFill>
                  <a:srgbClr val="C00000"/>
                </a:solidFill>
              </a:rPr>
              <a:t>State </a:t>
            </a:r>
            <a:r>
              <a:rPr lang="en-US" sz="1400" dirty="0">
                <a:solidFill>
                  <a:srgbClr val="C00000"/>
                </a:solidFill>
              </a:rPr>
              <a:t>Cooperative </a:t>
            </a:r>
            <a:r>
              <a:rPr lang="en-US" sz="1400" dirty="0" smtClean="0">
                <a:solidFill>
                  <a:srgbClr val="C00000"/>
                </a:solidFill>
              </a:rPr>
              <a:t>Banks</a:t>
            </a:r>
          </a:p>
          <a:p>
            <a:pPr marL="547370" lvl="1" indent="-273050">
              <a:spcBef>
                <a:spcPts val="300"/>
              </a:spcBef>
            </a:pPr>
            <a:r>
              <a:rPr lang="en-US" sz="1400" dirty="0" smtClean="0">
                <a:solidFill>
                  <a:srgbClr val="C00000"/>
                </a:solidFill>
              </a:rPr>
              <a:t>Urban </a:t>
            </a:r>
            <a:r>
              <a:rPr lang="en-US" sz="1400" dirty="0">
                <a:solidFill>
                  <a:srgbClr val="C00000"/>
                </a:solidFill>
              </a:rPr>
              <a:t>Cooperative Banks </a:t>
            </a:r>
            <a:endParaRPr lang="en-US" sz="1400" dirty="0" smtClean="0">
              <a:solidFill>
                <a:srgbClr val="C00000"/>
              </a:solidFill>
            </a:endParaRPr>
          </a:p>
          <a:p>
            <a:pPr marL="547370" lvl="1" indent="-273050">
              <a:spcBef>
                <a:spcPts val="300"/>
              </a:spcBef>
            </a:pPr>
            <a:r>
              <a:rPr lang="en-US" sz="1400" dirty="0" smtClean="0">
                <a:solidFill>
                  <a:srgbClr val="C00000"/>
                </a:solidFill>
              </a:rPr>
              <a:t>Any </a:t>
            </a:r>
            <a:r>
              <a:rPr lang="en-US" sz="1400" dirty="0">
                <a:solidFill>
                  <a:srgbClr val="C00000"/>
                </a:solidFill>
              </a:rPr>
              <a:t>other institutions as may be identified by the MHUPA</a:t>
            </a:r>
          </a:p>
          <a:p>
            <a:pPr marL="273050" indent="-273050">
              <a:spcBef>
                <a:spcPts val="6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Monitor the progress of CLSS</a:t>
            </a:r>
          </a:p>
          <a:p>
            <a:pPr>
              <a:spcBef>
                <a:spcPts val="6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Provide </a:t>
            </a:r>
            <a:r>
              <a:rPr lang="en-US" sz="1600" dirty="0">
                <a:solidFill>
                  <a:srgbClr val="0000FF"/>
                </a:solidFill>
              </a:rPr>
              <a:t>periodic monitoring inputs to the MHUPA through regular monthly and quarterly reports</a:t>
            </a:r>
          </a:p>
          <a:p>
            <a:pPr>
              <a:spcBef>
                <a:spcPts val="600"/>
              </a:spcBef>
            </a:pPr>
            <a:r>
              <a:rPr lang="en-US" sz="1600" dirty="0" smtClean="0">
                <a:solidFill>
                  <a:srgbClr val="0000FF"/>
                </a:solidFill>
              </a:rPr>
              <a:t>Put-in </a:t>
            </a:r>
            <a:r>
              <a:rPr lang="en-US" sz="1600" dirty="0">
                <a:solidFill>
                  <a:srgbClr val="0000FF"/>
                </a:solidFill>
              </a:rPr>
              <a:t>place appropriate mechanisms for the </a:t>
            </a:r>
            <a:r>
              <a:rPr lang="en-US" sz="1600" dirty="0" smtClean="0">
                <a:solidFill>
                  <a:srgbClr val="0000FF"/>
                </a:solidFill>
              </a:rPr>
              <a:t>purpose</a:t>
            </a:r>
          </a:p>
          <a:p>
            <a:pPr marL="273050" indent="-273050">
              <a:spcBef>
                <a:spcPts val="600"/>
              </a:spcBef>
            </a:pPr>
            <a:endParaRPr lang="en-US" sz="1600" dirty="0">
              <a:solidFill>
                <a:srgbClr val="0000FF"/>
              </a:solidFill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B8CA-0757-4BED-97DF-32558DB5257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dirty="0" smtClean="0"/>
              <a:t>NHB as Central Nodal Agency (CNA)</a:t>
            </a:r>
            <a:endParaRPr lang="en-US" sz="3100" dirty="0"/>
          </a:p>
        </p:txBody>
      </p:sp>
      <p:sp>
        <p:nvSpPr>
          <p:cNvPr id="62" name="Rectangle 61"/>
          <p:cNvSpPr/>
          <p:nvPr/>
        </p:nvSpPr>
        <p:spPr>
          <a:xfrm>
            <a:off x="4788780" y="2145663"/>
            <a:ext cx="1601134" cy="304800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>
                <a:solidFill>
                  <a:srgbClr val="0000FF"/>
                </a:solidFill>
              </a:rPr>
              <a:t>Sensitizing </a:t>
            </a:r>
            <a:r>
              <a:rPr lang="en-US" sz="1400" dirty="0" smtClean="0">
                <a:solidFill>
                  <a:srgbClr val="0000FF"/>
                </a:solidFill>
              </a:rPr>
              <a:t>PLI</a:t>
            </a:r>
            <a:endParaRPr lang="en-US" sz="1400" dirty="0">
              <a:solidFill>
                <a:srgbClr val="0000FF"/>
              </a:solidFill>
            </a:endParaRPr>
          </a:p>
          <a:p>
            <a:pPr algn="ctr"/>
            <a:endParaRPr lang="en-US" sz="1200" dirty="0">
              <a:latin typeface="Arial Narrow" pitchFamily="34" charset="0"/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 flipH="1">
            <a:off x="5463343" y="2450463"/>
            <a:ext cx="1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813412" y="2046483"/>
            <a:ext cx="1937962" cy="457200"/>
          </a:xfrm>
          <a:prstGeom prst="rect">
            <a:avLst/>
          </a:prstGeom>
          <a:solidFill>
            <a:srgbClr val="CCFFCC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>
                <a:solidFill>
                  <a:srgbClr val="C00000"/>
                </a:solidFill>
              </a:rPr>
              <a:t>Disbursing </a:t>
            </a:r>
            <a:r>
              <a:rPr lang="en-US" sz="1400" dirty="0" smtClean="0">
                <a:solidFill>
                  <a:srgbClr val="C00000"/>
                </a:solidFill>
              </a:rPr>
              <a:t>Subsidy </a:t>
            </a:r>
          </a:p>
          <a:p>
            <a:pPr marL="0" lvl="1" algn="ctr"/>
            <a:r>
              <a:rPr lang="en-US" sz="1400" dirty="0" smtClean="0">
                <a:solidFill>
                  <a:srgbClr val="C00000"/>
                </a:solidFill>
              </a:rPr>
              <a:t>to PLI</a:t>
            </a:r>
          </a:p>
          <a:p>
            <a:pPr marL="0" lvl="1" algn="ctr"/>
            <a:r>
              <a:rPr lang="en-US" sz="900" dirty="0" smtClean="0">
                <a:solidFill>
                  <a:srgbClr val="0000FF"/>
                </a:solidFill>
              </a:rPr>
              <a:t>on </a:t>
            </a:r>
            <a:r>
              <a:rPr lang="en-US" sz="900" dirty="0">
                <a:solidFill>
                  <a:srgbClr val="0000FF"/>
                </a:solidFill>
              </a:rPr>
              <a:t>claims of total </a:t>
            </a:r>
            <a:r>
              <a:rPr lang="en-US" sz="900" dirty="0" smtClean="0">
                <a:solidFill>
                  <a:srgbClr val="0000FF"/>
                </a:solidFill>
              </a:rPr>
              <a:t>loans</a:t>
            </a:r>
          </a:p>
          <a:p>
            <a:pPr marL="0" lvl="1" algn="ctr"/>
            <a:r>
              <a:rPr lang="en-US" sz="900" dirty="0" smtClean="0">
                <a:solidFill>
                  <a:srgbClr val="0000FF"/>
                </a:solidFill>
              </a:rPr>
              <a:t>(Max</a:t>
            </a:r>
            <a:r>
              <a:rPr lang="en-US" sz="900" dirty="0">
                <a:solidFill>
                  <a:srgbClr val="0000FF"/>
                </a:solidFill>
              </a:rPr>
              <a:t>. 4 installments)</a:t>
            </a:r>
          </a:p>
          <a:p>
            <a:pPr algn="ctr"/>
            <a:endParaRPr lang="en-US" sz="800" dirty="0">
              <a:solidFill>
                <a:srgbClr val="0000FF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813412" y="2808483"/>
            <a:ext cx="1937962" cy="1341993"/>
          </a:xfrm>
          <a:prstGeom prst="rect">
            <a:avLst/>
          </a:prstGeom>
          <a:solidFill>
            <a:srgbClr val="CCFFCC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C00000"/>
                </a:solidFill>
              </a:rPr>
              <a:t>Post Disbursement Follow-up</a:t>
            </a:r>
          </a:p>
          <a:p>
            <a:pPr marL="0" lvl="1"/>
            <a:r>
              <a:rPr lang="en-US" sz="1200" dirty="0">
                <a:solidFill>
                  <a:srgbClr val="0000FF"/>
                </a:solidFill>
              </a:rPr>
              <a:t>Steps Involved -</a:t>
            </a:r>
          </a:p>
          <a:p>
            <a:pPr marL="231775" lvl="1" indent="-231775">
              <a:buFontTx/>
              <a:buAutoNum type="romanLcParenBoth"/>
            </a:pPr>
            <a:r>
              <a:rPr lang="en-US" sz="1200" dirty="0" smtClean="0">
                <a:solidFill>
                  <a:srgbClr val="0000FF"/>
                </a:solidFill>
              </a:rPr>
              <a:t>Obtaining Utilization Certificate</a:t>
            </a:r>
            <a:endParaRPr lang="en-US" sz="1200" dirty="0">
              <a:solidFill>
                <a:srgbClr val="0000FF"/>
              </a:solidFill>
            </a:endParaRPr>
          </a:p>
          <a:p>
            <a:pPr marL="231775" lvl="1" indent="-231775">
              <a:buFontTx/>
              <a:buAutoNum type="romanLcParenBoth"/>
            </a:pPr>
            <a:r>
              <a:rPr lang="en-US" sz="1200" dirty="0" smtClean="0">
                <a:solidFill>
                  <a:srgbClr val="0000FF"/>
                </a:solidFill>
              </a:rPr>
              <a:t>Undertaking Inspection</a:t>
            </a:r>
          </a:p>
          <a:p>
            <a:pPr marL="0" lvl="1"/>
            <a:r>
              <a:rPr lang="en-US" sz="1000" i="1" dirty="0">
                <a:solidFill>
                  <a:srgbClr val="C00000"/>
                </a:solidFill>
              </a:rPr>
              <a:t> </a:t>
            </a:r>
            <a:r>
              <a:rPr lang="en-US" sz="1000" i="1" dirty="0" smtClean="0">
                <a:solidFill>
                  <a:srgbClr val="C00000"/>
                </a:solidFill>
              </a:rPr>
              <a:t>      (if required)</a:t>
            </a:r>
            <a:endParaRPr lang="en-US" sz="1000" i="1" dirty="0">
              <a:solidFill>
                <a:srgbClr val="C00000"/>
              </a:solidFill>
            </a:endParaRPr>
          </a:p>
        </p:txBody>
      </p:sp>
      <p:cxnSp>
        <p:nvCxnSpPr>
          <p:cNvPr id="85" name="Straight Arrow Connector 84"/>
          <p:cNvCxnSpPr>
            <a:endCxn id="73" idx="1"/>
          </p:cNvCxnSpPr>
          <p:nvPr/>
        </p:nvCxnSpPr>
        <p:spPr>
          <a:xfrm>
            <a:off x="6531785" y="2275079"/>
            <a:ext cx="281627" cy="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V="1">
            <a:off x="6396790" y="3852559"/>
            <a:ext cx="141871" cy="4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5014183" y="1581058"/>
            <a:ext cx="3419478" cy="338554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Role with Primary Lending Institution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788336" y="2762045"/>
            <a:ext cx="1601578" cy="503638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Execution of MOU with PLI</a:t>
            </a:r>
            <a:endParaRPr lang="en-US" sz="1400" dirty="0">
              <a:solidFill>
                <a:srgbClr val="0000FF"/>
              </a:solidFill>
            </a:endParaRPr>
          </a:p>
          <a:p>
            <a:pPr algn="ctr"/>
            <a:endParaRPr lang="en-US" sz="1200" dirty="0">
              <a:latin typeface="Arial Narrow" pitchFamily="34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5462899" y="3265683"/>
            <a:ext cx="1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781309" y="3570483"/>
            <a:ext cx="1602489" cy="2615852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Processing of Claim received from PLI</a:t>
            </a:r>
          </a:p>
          <a:p>
            <a:pPr marL="0" lvl="1"/>
            <a:r>
              <a:rPr lang="en-US" sz="1200" dirty="0" smtClean="0">
                <a:solidFill>
                  <a:srgbClr val="C00000"/>
                </a:solidFill>
              </a:rPr>
              <a:t>Steps Involved -</a:t>
            </a:r>
          </a:p>
          <a:p>
            <a:pPr marL="231775" lvl="1" indent="-231775">
              <a:buFontTx/>
              <a:buAutoNum type="romanLcParenBoth"/>
            </a:pPr>
            <a:r>
              <a:rPr lang="en-US" sz="1200" dirty="0">
                <a:solidFill>
                  <a:srgbClr val="C00000"/>
                </a:solidFill>
              </a:rPr>
              <a:t>Receipt of </a:t>
            </a:r>
            <a:r>
              <a:rPr lang="en-US" sz="1200" dirty="0" smtClean="0">
                <a:solidFill>
                  <a:srgbClr val="C00000"/>
                </a:solidFill>
              </a:rPr>
              <a:t>Claim in electronic/ physical form</a:t>
            </a:r>
          </a:p>
          <a:p>
            <a:pPr marL="231775" lvl="1" indent="-231775">
              <a:buFontTx/>
              <a:buAutoNum type="romanLcParenBoth"/>
            </a:pPr>
            <a:r>
              <a:rPr lang="en-US" sz="1200" dirty="0">
                <a:solidFill>
                  <a:srgbClr val="C00000"/>
                </a:solidFill>
              </a:rPr>
              <a:t>Receipt of </a:t>
            </a:r>
            <a:r>
              <a:rPr lang="en-US" sz="1200" dirty="0" smtClean="0">
                <a:solidFill>
                  <a:srgbClr val="C00000"/>
                </a:solidFill>
              </a:rPr>
              <a:t>Master Data in electronic/ physical form</a:t>
            </a:r>
          </a:p>
          <a:p>
            <a:pPr marL="231775" lvl="1" indent="-231775">
              <a:buFontTx/>
              <a:buAutoNum type="romanLcParenBoth"/>
            </a:pPr>
            <a:r>
              <a:rPr lang="en-US" sz="1200" dirty="0" smtClean="0">
                <a:solidFill>
                  <a:srgbClr val="C00000"/>
                </a:solidFill>
              </a:rPr>
              <a:t>Processing of Claim</a:t>
            </a:r>
          </a:p>
          <a:p>
            <a:pPr marL="285750" lvl="1" indent="-285750">
              <a:buFontTx/>
              <a:buAutoNum type="romanLcParenBoth"/>
            </a:pPr>
            <a:endParaRPr lang="en-US" sz="1200" dirty="0">
              <a:latin typeface="Arial Narrow" pitchFamily="34" charset="0"/>
            </a:endParaRPr>
          </a:p>
          <a:p>
            <a:pPr marL="285750" lvl="1" indent="-285750">
              <a:buFontTx/>
              <a:buAutoNum type="romanLcParenBoth"/>
            </a:pPr>
            <a:endParaRPr lang="en-US" sz="1200" dirty="0">
              <a:latin typeface="Arial Narrow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538661" y="2275083"/>
            <a:ext cx="0" cy="15774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7782392" y="2517610"/>
            <a:ext cx="1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6809818" y="4437435"/>
            <a:ext cx="1937962" cy="736307"/>
          </a:xfrm>
          <a:prstGeom prst="rect">
            <a:avLst/>
          </a:prstGeom>
          <a:solidFill>
            <a:srgbClr val="CCFFCC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C00000"/>
                </a:solidFill>
              </a:rPr>
              <a:t>Information &amp; Document Mgt.; and</a:t>
            </a:r>
          </a:p>
          <a:p>
            <a:pPr marL="0" lvl="1" algn="ctr"/>
            <a:r>
              <a:rPr lang="en-US" sz="1400" dirty="0" smtClean="0">
                <a:solidFill>
                  <a:srgbClr val="C00000"/>
                </a:solidFill>
              </a:rPr>
              <a:t>Preparation of Reports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7778799" y="4148366"/>
            <a:ext cx="1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6809820" y="5476433"/>
            <a:ext cx="1937962" cy="707830"/>
          </a:xfrm>
          <a:prstGeom prst="rect">
            <a:avLst/>
          </a:prstGeom>
          <a:solidFill>
            <a:srgbClr val="CCFFCC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C00000"/>
                </a:solidFill>
              </a:rPr>
              <a:t>Submission of Reports to MHUPA</a:t>
            </a:r>
          </a:p>
        </p:txBody>
      </p:sp>
      <p:cxnSp>
        <p:nvCxnSpPr>
          <p:cNvPr id="58" name="Straight Arrow Connector 57"/>
          <p:cNvCxnSpPr/>
          <p:nvPr/>
        </p:nvCxnSpPr>
        <p:spPr>
          <a:xfrm flipH="1">
            <a:off x="7778799" y="5185559"/>
            <a:ext cx="1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03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62" grpId="0" animBg="1"/>
      <p:bldP spid="73" grpId="0" animBg="1"/>
      <p:bldP spid="74" grpId="0" animBg="1"/>
      <p:bldP spid="88" grpId="0" animBg="1"/>
      <p:bldP spid="32" grpId="0" animBg="1"/>
      <p:bldP spid="34" grpId="0" animBg="1"/>
      <p:bldP spid="51" grpId="0" animBg="1"/>
      <p:bldP spid="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B8CA-0757-4BED-97DF-32558DB5257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dirty="0"/>
              <a:t>Primary Lending </a:t>
            </a:r>
            <a:r>
              <a:rPr lang="en-US" dirty="0" smtClean="0"/>
              <a:t>Institution </a:t>
            </a:r>
            <a:r>
              <a:rPr lang="en-US" dirty="0"/>
              <a:t>(</a:t>
            </a:r>
            <a:r>
              <a:rPr lang="en-US" dirty="0" smtClean="0"/>
              <a:t>PLI)</a:t>
            </a:r>
            <a:endParaRPr lang="en-US" sz="3100" dirty="0"/>
          </a:p>
        </p:txBody>
      </p:sp>
      <p:sp>
        <p:nvSpPr>
          <p:cNvPr id="62" name="Rectangle 61"/>
          <p:cNvSpPr/>
          <p:nvPr/>
        </p:nvSpPr>
        <p:spPr>
          <a:xfrm>
            <a:off x="3528819" y="2226331"/>
            <a:ext cx="2341077" cy="723085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Receiving </a:t>
            </a:r>
          </a:p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Home Loan Application </a:t>
            </a:r>
          </a:p>
          <a:p>
            <a:pPr marL="0" lvl="1" algn="ctr"/>
            <a:r>
              <a:rPr lang="en-US" sz="800" dirty="0" smtClean="0">
                <a:solidFill>
                  <a:srgbClr val="0000FF"/>
                </a:solidFill>
              </a:rPr>
              <a:t>(incl. Master Data, either directly or thru ULB/Agency identified by State/ULB)</a:t>
            </a:r>
            <a:endParaRPr lang="en-US" sz="800" dirty="0">
              <a:solidFill>
                <a:srgbClr val="0000FF"/>
              </a:solidFill>
            </a:endParaRPr>
          </a:p>
          <a:p>
            <a:pPr algn="ctr"/>
            <a:endParaRPr lang="en-US" sz="1200" dirty="0">
              <a:latin typeface="Arial Narrow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528814" y="3222367"/>
            <a:ext cx="2341074" cy="772661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Processing for Identification </a:t>
            </a:r>
            <a:r>
              <a:rPr lang="en-US" sz="800" dirty="0" smtClean="0">
                <a:solidFill>
                  <a:srgbClr val="0000FF"/>
                </a:solidFill>
              </a:rPr>
              <a:t>(</a:t>
            </a:r>
            <a:r>
              <a:rPr lang="en-US" sz="800" dirty="0">
                <a:solidFill>
                  <a:srgbClr val="0000FF"/>
                </a:solidFill>
              </a:rPr>
              <a:t>Linking </a:t>
            </a:r>
            <a:r>
              <a:rPr lang="en-US" sz="800" dirty="0" smtClean="0">
                <a:solidFill>
                  <a:srgbClr val="0000FF"/>
                </a:solidFill>
              </a:rPr>
              <a:t>identification </a:t>
            </a:r>
            <a:r>
              <a:rPr lang="en-US" sz="800" dirty="0">
                <a:solidFill>
                  <a:srgbClr val="0000FF"/>
                </a:solidFill>
              </a:rPr>
              <a:t>to </a:t>
            </a:r>
            <a:r>
              <a:rPr lang="en-US" sz="800" dirty="0" err="1">
                <a:solidFill>
                  <a:srgbClr val="0000FF"/>
                </a:solidFill>
              </a:rPr>
              <a:t>Aadhaar</a:t>
            </a:r>
            <a:r>
              <a:rPr lang="en-US" sz="800" dirty="0">
                <a:solidFill>
                  <a:srgbClr val="0000FF"/>
                </a:solidFill>
              </a:rPr>
              <a:t>, Voter Card, Any other Unique Identification or a certificate of house ownership from Revenue Authority of Individual’s native district to </a:t>
            </a:r>
            <a:r>
              <a:rPr lang="en-US" sz="800" dirty="0" smtClean="0">
                <a:solidFill>
                  <a:srgbClr val="0000FF"/>
                </a:solidFill>
              </a:rPr>
              <a:t>avoid duplication)</a:t>
            </a:r>
            <a:endParaRPr lang="en-US" sz="800" dirty="0">
              <a:solidFill>
                <a:srgbClr val="0000FF"/>
              </a:solidFill>
            </a:endParaRPr>
          </a:p>
          <a:p>
            <a:pPr algn="ctr"/>
            <a:endParaRPr lang="en-US" sz="800" dirty="0">
              <a:solidFill>
                <a:srgbClr val="0000FF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528814" y="4263186"/>
            <a:ext cx="2341083" cy="457200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Undertaking Due diligence and Appraisal Processes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528822" y="4988544"/>
            <a:ext cx="2341074" cy="851765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Processing Claim for Eligible Applicant</a:t>
            </a:r>
          </a:p>
          <a:p>
            <a:pPr marL="0" lvl="1" algn="ctr"/>
            <a:r>
              <a:rPr lang="en-US" sz="800" dirty="0" smtClean="0">
                <a:solidFill>
                  <a:srgbClr val="0000FF"/>
                </a:solidFill>
              </a:rPr>
              <a:t>without taking processing charge from the Applicant and obtaining Rs.1,000/- per sanctioned application</a:t>
            </a:r>
            <a:endParaRPr lang="en-US" sz="800" dirty="0">
              <a:solidFill>
                <a:srgbClr val="0000FF"/>
              </a:solidFill>
            </a:endParaRPr>
          </a:p>
        </p:txBody>
      </p:sp>
      <p:cxnSp>
        <p:nvCxnSpPr>
          <p:cNvPr id="68" name="Straight Arrow Connector 67"/>
          <p:cNvCxnSpPr>
            <a:stCxn id="62" idx="2"/>
          </p:cNvCxnSpPr>
          <p:nvPr/>
        </p:nvCxnSpPr>
        <p:spPr>
          <a:xfrm flipH="1">
            <a:off x="4699351" y="2949416"/>
            <a:ext cx="7" cy="2777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3694607" y="1667544"/>
            <a:ext cx="1994155" cy="338554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Role with Individual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6360245" y="2130674"/>
            <a:ext cx="2341077" cy="457200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Registering with one CNA </a:t>
            </a:r>
          </a:p>
          <a:p>
            <a:pPr marL="0" lvl="1" algn="ctr"/>
            <a:r>
              <a:rPr lang="en-US" sz="800" dirty="0" smtClean="0">
                <a:solidFill>
                  <a:srgbClr val="0000FF"/>
                </a:solidFill>
              </a:rPr>
              <a:t>(by signing the Memorandum of Understanding)</a:t>
            </a:r>
            <a:endParaRPr lang="en-US" sz="800" dirty="0">
              <a:solidFill>
                <a:srgbClr val="0000FF"/>
              </a:solidFill>
            </a:endParaRPr>
          </a:p>
          <a:p>
            <a:pPr algn="ctr"/>
            <a:endParaRPr lang="en-US" sz="1200" dirty="0">
              <a:latin typeface="Arial Narrow" pitchFamily="34" charset="0"/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6360246" y="2711909"/>
            <a:ext cx="2341074" cy="457200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Flagging &amp; Submitting the Claim </a:t>
            </a:r>
            <a:r>
              <a:rPr lang="en-US" sz="1200" dirty="0" smtClean="0">
                <a:solidFill>
                  <a:srgbClr val="0000FF"/>
                </a:solidFill>
              </a:rPr>
              <a:t>along with </a:t>
            </a:r>
            <a:r>
              <a:rPr lang="en-US" sz="1400" dirty="0" smtClean="0">
                <a:solidFill>
                  <a:srgbClr val="0000FF"/>
                </a:solidFill>
              </a:rPr>
              <a:t>Master Data</a:t>
            </a:r>
          </a:p>
          <a:p>
            <a:pPr marL="0" lvl="1" algn="ctr"/>
            <a:endParaRPr lang="en-US" sz="800" dirty="0">
              <a:solidFill>
                <a:srgbClr val="0000FF"/>
              </a:solidFill>
            </a:endParaRPr>
          </a:p>
          <a:p>
            <a:pPr algn="ctr"/>
            <a:endParaRPr lang="en-US" sz="800" dirty="0">
              <a:solidFill>
                <a:srgbClr val="0000FF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6360246" y="3293820"/>
            <a:ext cx="2341074" cy="304509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Receiving Subsidy from CNA</a:t>
            </a:r>
            <a:endParaRPr lang="en-US" sz="800" dirty="0">
              <a:solidFill>
                <a:srgbClr val="0000FF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6360201" y="3728757"/>
            <a:ext cx="2341074" cy="452953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PLI Informing Beneficiary </a:t>
            </a:r>
          </a:p>
          <a:p>
            <a:pPr marL="0" lvl="1" algn="ctr"/>
            <a:r>
              <a:rPr lang="en-US" sz="800" dirty="0" smtClean="0">
                <a:solidFill>
                  <a:srgbClr val="0000FF"/>
                </a:solidFill>
              </a:rPr>
              <a:t>(about her/his eligibility under CLSS)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6360201" y="4307098"/>
            <a:ext cx="2341083" cy="506330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PLI Crediting </a:t>
            </a:r>
            <a:r>
              <a:rPr lang="en-US" sz="1400" dirty="0">
                <a:solidFill>
                  <a:srgbClr val="0000FF"/>
                </a:solidFill>
              </a:rPr>
              <a:t>U</a:t>
            </a:r>
            <a:r>
              <a:rPr lang="en-US" sz="1400" dirty="0" smtClean="0">
                <a:solidFill>
                  <a:srgbClr val="0000FF"/>
                </a:solidFill>
              </a:rPr>
              <a:t>pfront Subsidy to Beneficiary’s A/c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358381" y="4937463"/>
            <a:ext cx="2341074" cy="457200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 smtClean="0">
                <a:solidFill>
                  <a:srgbClr val="0000FF"/>
                </a:solidFill>
              </a:rPr>
              <a:t>Furnishing Utilization Certificate</a:t>
            </a:r>
          </a:p>
          <a:p>
            <a:pPr marL="0" lvl="1" algn="ctr"/>
            <a:endParaRPr lang="en-US" sz="1400" dirty="0">
              <a:solidFill>
                <a:srgbClr val="0000FF"/>
              </a:solidFill>
            </a:endParaRPr>
          </a:p>
          <a:p>
            <a:pPr algn="ctr"/>
            <a:endParaRPr lang="en-US" sz="1200" dirty="0">
              <a:latin typeface="Arial Narrow" pitchFamily="34" charset="0"/>
            </a:endParaRPr>
          </a:p>
        </p:txBody>
      </p:sp>
      <p:cxnSp>
        <p:nvCxnSpPr>
          <p:cNvPr id="158" name="Straight Arrow Connector 157"/>
          <p:cNvCxnSpPr/>
          <p:nvPr/>
        </p:nvCxnSpPr>
        <p:spPr>
          <a:xfrm flipH="1">
            <a:off x="7530778" y="2587874"/>
            <a:ext cx="10" cy="1362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6527997" y="1658455"/>
            <a:ext cx="1994155" cy="338554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Role with CNA</a:t>
            </a:r>
            <a:endParaRPr lang="en-US" sz="1600" dirty="0">
              <a:solidFill>
                <a:srgbClr val="0000FF"/>
              </a:solidFill>
            </a:endParaRPr>
          </a:p>
        </p:txBody>
      </p:sp>
      <p:cxnSp>
        <p:nvCxnSpPr>
          <p:cNvPr id="168" name="Elbow Connector 167"/>
          <p:cNvCxnSpPr>
            <a:stCxn id="67" idx="3"/>
            <a:endCxn id="153" idx="1"/>
          </p:cNvCxnSpPr>
          <p:nvPr/>
        </p:nvCxnSpPr>
        <p:spPr>
          <a:xfrm flipV="1">
            <a:off x="5869896" y="2940509"/>
            <a:ext cx="490350" cy="247391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Rectangle 186"/>
          <p:cNvSpPr/>
          <p:nvPr/>
        </p:nvSpPr>
        <p:spPr>
          <a:xfrm>
            <a:off x="6358371" y="5516874"/>
            <a:ext cx="2341074" cy="633541"/>
          </a:xfrm>
          <a:prstGeom prst="rect">
            <a:avLst/>
          </a:prstGeom>
          <a:solidFill>
            <a:srgbClr val="FFFFCC"/>
          </a:solidFill>
          <a:ln w="63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lvl="1" algn="ctr"/>
            <a:r>
              <a:rPr lang="en-US" sz="1400" dirty="0">
                <a:solidFill>
                  <a:srgbClr val="0000FF"/>
                </a:solidFill>
              </a:rPr>
              <a:t>Maintenance of CLSS Beneficiary </a:t>
            </a:r>
            <a:r>
              <a:rPr lang="en-US" sz="1400" dirty="0" smtClean="0">
                <a:solidFill>
                  <a:srgbClr val="0000FF"/>
                </a:solidFill>
              </a:rPr>
              <a:t>Documents</a:t>
            </a:r>
          </a:p>
          <a:p>
            <a:pPr marL="0" lvl="1" algn="ctr"/>
            <a:r>
              <a:rPr lang="en-US" sz="900" dirty="0" smtClean="0">
                <a:solidFill>
                  <a:srgbClr val="0000FF"/>
                </a:solidFill>
              </a:rPr>
              <a:t>(for verification during Inspection) </a:t>
            </a:r>
            <a:endParaRPr lang="en-US" sz="900" dirty="0">
              <a:solidFill>
                <a:srgbClr val="0000FF"/>
              </a:solidFill>
            </a:endParaRPr>
          </a:p>
          <a:p>
            <a:pPr marL="0" lvl="1" algn="ctr"/>
            <a:endParaRPr lang="en-US" sz="1400" dirty="0">
              <a:solidFill>
                <a:srgbClr val="0000FF"/>
              </a:solidFill>
            </a:endParaRPr>
          </a:p>
          <a:p>
            <a:pPr algn="ctr"/>
            <a:endParaRPr lang="en-US" sz="1200" dirty="0">
              <a:latin typeface="Arial Narrow" pitchFamily="34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7530768" y="3172218"/>
            <a:ext cx="10" cy="1362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7530728" y="3601388"/>
            <a:ext cx="10" cy="1362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7530718" y="4182622"/>
            <a:ext cx="10" cy="1362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7530718" y="4810529"/>
            <a:ext cx="10" cy="1362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7528908" y="5395575"/>
            <a:ext cx="10" cy="1362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Content Placeholder 1"/>
          <p:cNvSpPr>
            <a:spLocks noGrp="1"/>
          </p:cNvSpPr>
          <p:nvPr>
            <p:ph idx="1"/>
          </p:nvPr>
        </p:nvSpPr>
        <p:spPr>
          <a:xfrm>
            <a:off x="273112" y="1772423"/>
            <a:ext cx="3003488" cy="4582657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273050" indent="-273050">
              <a:spcBef>
                <a:spcPts val="0"/>
              </a:spcBef>
            </a:pPr>
            <a:r>
              <a:rPr lang="en-US" sz="1400" dirty="0" smtClean="0">
                <a:solidFill>
                  <a:srgbClr val="0000FF"/>
                </a:solidFill>
              </a:rPr>
              <a:t>Household Annual Income</a:t>
            </a:r>
            <a:endParaRPr lang="en-US" sz="1400" dirty="0">
              <a:solidFill>
                <a:srgbClr val="0000FF"/>
              </a:solidFill>
            </a:endParaRPr>
          </a:p>
          <a:p>
            <a:pPr marL="461963" lvl="1" indent="-188913">
              <a:spcBef>
                <a:spcPts val="0"/>
              </a:spcBef>
            </a:pPr>
            <a:r>
              <a:rPr lang="en-US" sz="1200" dirty="0" smtClean="0">
                <a:solidFill>
                  <a:srgbClr val="0000FF"/>
                </a:solidFill>
              </a:rPr>
              <a:t>EWS - </a:t>
            </a:r>
            <a:r>
              <a:rPr lang="en-US" sz="1200" dirty="0">
                <a:solidFill>
                  <a:srgbClr val="C00000"/>
                </a:solidFill>
              </a:rPr>
              <a:t>Up to Rs.3,00,000 </a:t>
            </a:r>
            <a:r>
              <a:rPr lang="en-US" sz="1200" dirty="0" smtClean="0">
                <a:solidFill>
                  <a:srgbClr val="C00000"/>
                </a:solidFill>
              </a:rPr>
              <a:t>(Rupees Three lakh).</a:t>
            </a:r>
          </a:p>
          <a:p>
            <a:pPr marL="461963" lvl="1" indent="-188913">
              <a:spcBef>
                <a:spcPts val="0"/>
              </a:spcBef>
            </a:pPr>
            <a:r>
              <a:rPr lang="en-US" sz="1200" dirty="0" smtClean="0">
                <a:solidFill>
                  <a:srgbClr val="0000FF"/>
                </a:solidFill>
              </a:rPr>
              <a:t>LIG – </a:t>
            </a:r>
            <a:r>
              <a:rPr lang="en-US" sz="1200" dirty="0" smtClean="0">
                <a:solidFill>
                  <a:srgbClr val="C00000"/>
                </a:solidFill>
              </a:rPr>
              <a:t>Between </a:t>
            </a:r>
            <a:r>
              <a:rPr lang="en-US" sz="1200" dirty="0">
                <a:solidFill>
                  <a:srgbClr val="C00000"/>
                </a:solidFill>
              </a:rPr>
              <a:t>Rs.3,00,001 (Rupees Three lakh one) and up to Rs.6,00,000 (Rupees Six lakh</a:t>
            </a:r>
            <a:r>
              <a:rPr lang="en-US" sz="1200" dirty="0" smtClean="0">
                <a:solidFill>
                  <a:srgbClr val="C00000"/>
                </a:solidFill>
              </a:rPr>
              <a:t>).</a:t>
            </a:r>
          </a:p>
          <a:p>
            <a:pPr marL="461963" lvl="1" indent="-188913">
              <a:spcBef>
                <a:spcPts val="0"/>
              </a:spcBef>
            </a:pPr>
            <a:endParaRPr lang="en-US" sz="1200" dirty="0" smtClean="0">
              <a:solidFill>
                <a:srgbClr val="C00000"/>
              </a:solidFill>
            </a:endParaRPr>
          </a:p>
          <a:p>
            <a:pPr marL="461963" lvl="1" indent="-188913">
              <a:spcBef>
                <a:spcPts val="0"/>
              </a:spcBef>
            </a:pPr>
            <a:endParaRPr lang="en-US" sz="1200" dirty="0">
              <a:solidFill>
                <a:srgbClr val="C00000"/>
              </a:solidFill>
            </a:endParaRPr>
          </a:p>
          <a:p>
            <a:pPr marL="273050" indent="-273050">
              <a:spcBef>
                <a:spcPts val="0"/>
              </a:spcBef>
            </a:pPr>
            <a:r>
              <a:rPr lang="en-US" sz="1400" dirty="0" smtClean="0">
                <a:solidFill>
                  <a:srgbClr val="0000FF"/>
                </a:solidFill>
              </a:rPr>
              <a:t>Carpet </a:t>
            </a:r>
            <a:r>
              <a:rPr lang="en-US" sz="1400" dirty="0">
                <a:solidFill>
                  <a:srgbClr val="0000FF"/>
                </a:solidFill>
              </a:rPr>
              <a:t>Area</a:t>
            </a:r>
          </a:p>
          <a:p>
            <a:pPr marL="461963" lvl="1" indent="-188913">
              <a:spcBef>
                <a:spcPts val="0"/>
              </a:spcBef>
            </a:pPr>
            <a:r>
              <a:rPr lang="en-US" sz="1200" dirty="0">
                <a:solidFill>
                  <a:srgbClr val="0000FF"/>
                </a:solidFill>
              </a:rPr>
              <a:t>EWS </a:t>
            </a:r>
            <a:r>
              <a:rPr lang="en-US" sz="1200" dirty="0" smtClean="0">
                <a:solidFill>
                  <a:srgbClr val="0000FF"/>
                </a:solidFill>
              </a:rPr>
              <a:t>– </a:t>
            </a:r>
            <a:r>
              <a:rPr lang="en-US" sz="1200" dirty="0" err="1" smtClean="0">
                <a:solidFill>
                  <a:srgbClr val="C00000"/>
                </a:solidFill>
              </a:rPr>
              <a:t>Upto</a:t>
            </a:r>
            <a:r>
              <a:rPr lang="en-US" sz="1200" dirty="0" smtClean="0">
                <a:solidFill>
                  <a:srgbClr val="C00000"/>
                </a:solidFill>
              </a:rPr>
              <a:t> 30 </a:t>
            </a:r>
            <a:r>
              <a:rPr lang="en-US" sz="1200" dirty="0" err="1">
                <a:solidFill>
                  <a:srgbClr val="C00000"/>
                </a:solidFill>
              </a:rPr>
              <a:t>sq.m</a:t>
            </a:r>
            <a:r>
              <a:rPr lang="en-US" sz="1200" dirty="0">
                <a:solidFill>
                  <a:srgbClr val="C00000"/>
                </a:solidFill>
              </a:rPr>
              <a:t>.</a:t>
            </a:r>
            <a:endParaRPr lang="en-US" sz="1400" dirty="0"/>
          </a:p>
          <a:p>
            <a:pPr marL="461963" lvl="1" indent="-188913">
              <a:spcBef>
                <a:spcPts val="0"/>
              </a:spcBef>
            </a:pPr>
            <a:r>
              <a:rPr lang="en-US" sz="1200" dirty="0" smtClean="0">
                <a:solidFill>
                  <a:srgbClr val="0000FF"/>
                </a:solidFill>
              </a:rPr>
              <a:t>LIG </a:t>
            </a:r>
            <a:r>
              <a:rPr lang="en-US" sz="1200" dirty="0">
                <a:solidFill>
                  <a:srgbClr val="0000FF"/>
                </a:solidFill>
              </a:rPr>
              <a:t>– </a:t>
            </a:r>
            <a:r>
              <a:rPr lang="en-US" sz="1200" dirty="0" err="1" smtClean="0">
                <a:solidFill>
                  <a:srgbClr val="C00000"/>
                </a:solidFill>
              </a:rPr>
              <a:t>Upto</a:t>
            </a:r>
            <a:r>
              <a:rPr lang="en-US" sz="1200" dirty="0" smtClean="0">
                <a:solidFill>
                  <a:srgbClr val="C00000"/>
                </a:solidFill>
              </a:rPr>
              <a:t> 60 </a:t>
            </a:r>
            <a:r>
              <a:rPr lang="en-US" sz="1200" dirty="0" err="1">
                <a:solidFill>
                  <a:srgbClr val="C00000"/>
                </a:solidFill>
              </a:rPr>
              <a:t>sq.m</a:t>
            </a:r>
            <a:r>
              <a:rPr lang="en-US" sz="1200" dirty="0" smtClean="0">
                <a:solidFill>
                  <a:srgbClr val="C00000"/>
                </a:solidFill>
              </a:rPr>
              <a:t>.</a:t>
            </a:r>
            <a:endParaRPr lang="en-US" sz="1400" dirty="0"/>
          </a:p>
          <a:p>
            <a:pPr>
              <a:spcBef>
                <a:spcPts val="0"/>
              </a:spcBef>
            </a:pPr>
            <a:r>
              <a:rPr lang="en-US" sz="1200" dirty="0" smtClean="0"/>
              <a:t>States </a:t>
            </a:r>
            <a:r>
              <a:rPr lang="en-US" sz="1200" dirty="0"/>
              <a:t>can determine </a:t>
            </a:r>
            <a:r>
              <a:rPr lang="en-US" sz="1200" dirty="0" smtClean="0"/>
              <a:t>area </a:t>
            </a:r>
            <a:r>
              <a:rPr lang="en-US" sz="1200" dirty="0"/>
              <a:t>of EWS as per their local needs with information to </a:t>
            </a:r>
            <a:r>
              <a:rPr lang="en-US" sz="1200" dirty="0" smtClean="0"/>
              <a:t>MHUPA</a:t>
            </a:r>
          </a:p>
          <a:p>
            <a:pPr>
              <a:spcBef>
                <a:spcPts val="0"/>
              </a:spcBef>
            </a:pPr>
            <a:endParaRPr lang="en-US" sz="1200" dirty="0" smtClean="0"/>
          </a:p>
          <a:p>
            <a:pPr>
              <a:spcBef>
                <a:spcPts val="0"/>
              </a:spcBef>
            </a:pPr>
            <a:endParaRPr lang="en-US" sz="1200" dirty="0" smtClean="0"/>
          </a:p>
          <a:p>
            <a:pPr marL="273050" indent="-273050">
              <a:spcBef>
                <a:spcPts val="0"/>
              </a:spcBef>
            </a:pPr>
            <a:r>
              <a:rPr lang="en-US" sz="1400" dirty="0">
                <a:solidFill>
                  <a:srgbClr val="0000FF"/>
                </a:solidFill>
              </a:rPr>
              <a:t>Interest subsidy @6.5</a:t>
            </a:r>
            <a:r>
              <a:rPr lang="en-US" sz="1400" dirty="0" smtClean="0">
                <a:solidFill>
                  <a:srgbClr val="0000FF"/>
                </a:solidFill>
              </a:rPr>
              <a:t>% for loan amount </a:t>
            </a:r>
            <a:r>
              <a:rPr lang="en-US" sz="1400" dirty="0" err="1" smtClean="0">
                <a:solidFill>
                  <a:srgbClr val="0000FF"/>
                </a:solidFill>
              </a:rPr>
              <a:t>upto</a:t>
            </a:r>
            <a:r>
              <a:rPr lang="en-US" sz="1400" dirty="0" smtClean="0">
                <a:solidFill>
                  <a:srgbClr val="0000FF"/>
                </a:solidFill>
              </a:rPr>
              <a:t> Rs.6 lakh on NPV basis</a:t>
            </a:r>
            <a:endParaRPr lang="en-US" sz="1400" dirty="0">
              <a:solidFill>
                <a:srgbClr val="0000FF"/>
              </a:solidFill>
            </a:endParaRPr>
          </a:p>
          <a:p>
            <a:pPr marL="547370" lvl="1" indent="-273050">
              <a:spcBef>
                <a:spcPts val="0"/>
              </a:spcBef>
            </a:pPr>
            <a:r>
              <a:rPr lang="en-US" sz="1200" spc="150" dirty="0" smtClean="0">
                <a:solidFill>
                  <a:srgbClr val="C00000"/>
                </a:solidFill>
              </a:rPr>
              <a:t>15 years </a:t>
            </a:r>
            <a:r>
              <a:rPr lang="en-US" sz="1200" spc="150" dirty="0">
                <a:solidFill>
                  <a:srgbClr val="C00000"/>
                </a:solidFill>
              </a:rPr>
              <a:t>or </a:t>
            </a:r>
            <a:r>
              <a:rPr lang="en-US" sz="1200" spc="150" dirty="0" smtClean="0">
                <a:solidFill>
                  <a:srgbClr val="C00000"/>
                </a:solidFill>
              </a:rPr>
              <a:t>actual tenure </a:t>
            </a:r>
            <a:r>
              <a:rPr lang="en-US" sz="1200" spc="150" dirty="0">
                <a:solidFill>
                  <a:srgbClr val="C00000"/>
                </a:solidFill>
              </a:rPr>
              <a:t>of </a:t>
            </a:r>
            <a:r>
              <a:rPr lang="en-US" sz="1200" spc="150" dirty="0" smtClean="0">
                <a:solidFill>
                  <a:srgbClr val="C00000"/>
                </a:solidFill>
              </a:rPr>
              <a:t>loan, </a:t>
            </a:r>
            <a:r>
              <a:rPr lang="en-US" sz="1200" spc="150" dirty="0">
                <a:solidFill>
                  <a:srgbClr val="C00000"/>
                </a:solidFill>
              </a:rPr>
              <a:t>whichever is </a:t>
            </a:r>
            <a:r>
              <a:rPr lang="en-US" sz="1200" spc="150" dirty="0" smtClean="0">
                <a:solidFill>
                  <a:srgbClr val="C00000"/>
                </a:solidFill>
              </a:rPr>
              <a:t>lower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4691692" y="3989584"/>
            <a:ext cx="7" cy="2777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4691685" y="4724409"/>
            <a:ext cx="7" cy="2777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41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4" grpId="0" animBg="1"/>
      <p:bldP spid="66" grpId="0" animBg="1"/>
      <p:bldP spid="67" grpId="0" animBg="1"/>
      <p:bldP spid="88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63" grpId="0" animBg="1"/>
      <p:bldP spid="187" grpId="0" animBg="1"/>
      <p:bldP spid="7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1200"/>
              </a:spcBef>
            </a:pPr>
            <a:r>
              <a:rPr lang="en-US" sz="2400" dirty="0" smtClean="0"/>
              <a:t>Committee </a:t>
            </a:r>
            <a:r>
              <a:rPr lang="en-US" sz="2400" dirty="0"/>
              <a:t>of Secretary (HUPA) and Secretary (DFS) in Government of India is constituted for monitoring the CLSS, giving targets to PLIs, etc. </a:t>
            </a:r>
          </a:p>
          <a:p>
            <a:pPr>
              <a:lnSpc>
                <a:spcPts val="3000"/>
              </a:lnSpc>
              <a:spcBef>
                <a:spcPts val="1200"/>
              </a:spcBef>
            </a:pPr>
            <a:r>
              <a:rPr lang="en-US" sz="2400" dirty="0" smtClean="0">
                <a:solidFill>
                  <a:srgbClr val="0000FF"/>
                </a:solidFill>
              </a:rPr>
              <a:t>PLIs can send their feedback/suggestions regularly to NHB on the issues being faced during implementation of the CLSS</a:t>
            </a:r>
          </a:p>
          <a:p>
            <a:pPr>
              <a:lnSpc>
                <a:spcPts val="3000"/>
              </a:lnSpc>
              <a:spcBef>
                <a:spcPts val="1200"/>
              </a:spcBef>
            </a:pPr>
            <a:r>
              <a:rPr lang="en-US" sz="2400" dirty="0" smtClean="0">
                <a:solidFill>
                  <a:srgbClr val="0000FF"/>
                </a:solidFill>
              </a:rPr>
              <a:t>NHB would take up them with the Concerned Authorities, including the Committees constituted for the purpose, Central Government, RBI, State/UT Governments, etc. for successful implementation of the CLSS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B8CA-0757-4BED-97DF-32558DB5257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&amp; Suggestions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292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599"/>
            <a:ext cx="8229600" cy="5602357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en-US" sz="360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3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Presentation</a:t>
            </a:r>
          </a:p>
          <a:p>
            <a:pPr algn="ctr">
              <a:buNone/>
            </a:pPr>
            <a:r>
              <a:rPr lang="en-US" sz="3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on</a:t>
            </a:r>
          </a:p>
          <a:p>
            <a:pPr algn="ctr">
              <a:buNone/>
            </a:pPr>
            <a:r>
              <a:rPr lang="en-US" sz="3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Fair Practices Code </a:t>
            </a:r>
          </a:p>
          <a:p>
            <a:pPr algn="ctr">
              <a:buNone/>
            </a:pPr>
            <a:r>
              <a:rPr lang="en-US" sz="3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&amp;</a:t>
            </a:r>
          </a:p>
          <a:p>
            <a:pPr algn="ctr">
              <a:buNone/>
            </a:pPr>
            <a:r>
              <a:rPr lang="en-US" sz="3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</a:rPr>
              <a:t>Grievance Redressal</a:t>
            </a:r>
          </a:p>
          <a:p>
            <a:pPr algn="ctr">
              <a:buNone/>
            </a:pPr>
            <a:endParaRPr lang="en-US" sz="16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  <a:p>
            <a:pPr algn="ctr">
              <a:buNone/>
            </a:pPr>
            <a:endParaRPr lang="en-US" sz="16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  <a:p>
            <a:pPr algn="ctr">
              <a:buNone/>
            </a:pPr>
            <a:endParaRPr lang="en-US" sz="16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  <a:p>
            <a:pPr algn="ctr">
              <a:buNone/>
            </a:pPr>
            <a:endParaRPr lang="en-US" sz="16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  <a:p>
            <a:pPr algn="ctr">
              <a:buNone/>
            </a:pPr>
            <a:r>
              <a:rPr lang="en-US" sz="1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+mj-lt"/>
              </a:rPr>
              <a:t>October 21, 2011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6B8CA-0757-4BED-97DF-32558DB5257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762000"/>
            <a:ext cx="7848600" cy="525780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anchor="t">
            <a:normAutofit lnSpcReduction="10000"/>
          </a:bodyPr>
          <a:lstStyle/>
          <a:p>
            <a:pPr marL="448056" marR="0" lvl="0" indent="-384048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endParaRPr lang="en-US" sz="1400" dirty="0" smtClean="0">
              <a:solidFill>
                <a:srgbClr val="C00000"/>
              </a:solidFill>
            </a:endParaRPr>
          </a:p>
          <a:p>
            <a:pPr marL="448056" marR="0" lvl="0" indent="-384048" algn="ctr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448056" marR="0" lvl="0" indent="-384048" algn="ctr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endParaRPr lang="en-US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  <a:p>
            <a:pPr marL="448056" marR="0" lvl="0" indent="-384048" algn="ctr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448056" marR="0" lvl="0" indent="-384048" algn="ctr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endParaRPr lang="en-US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  <a:p>
            <a:pPr marL="448056" marR="0" lvl="0" indent="-384048" algn="ctr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448056" marR="0" lvl="0" indent="-384048" algn="ctr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448056" indent="-384048" algn="ctr">
              <a:spcBef>
                <a:spcPct val="20000"/>
              </a:spcBef>
              <a:buClr>
                <a:srgbClr val="C00000"/>
              </a:buClr>
              <a:buSzPct val="80000"/>
              <a:defRPr/>
            </a:pPr>
            <a:r>
              <a:rPr lang="en-US" sz="4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Thank </a:t>
            </a:r>
            <a:r>
              <a:rPr lang="en-US" sz="4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You</a:t>
            </a:r>
          </a:p>
          <a:p>
            <a:pPr marL="448056" indent="-384048" algn="ctr">
              <a:spcBef>
                <a:spcPct val="20000"/>
              </a:spcBef>
              <a:buClr>
                <a:srgbClr val="C00000"/>
              </a:buClr>
              <a:buSzPct val="80000"/>
              <a:defRPr/>
            </a:pPr>
            <a:endParaRPr lang="en-US" sz="48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</a:endParaRPr>
          </a:p>
          <a:p>
            <a:pPr marL="448056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448056" marR="0" lvl="0" indent="-384048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vrajan@nhb.org.in</a:t>
            </a:r>
          </a:p>
        </p:txBody>
      </p:sp>
      <p:graphicFrame>
        <p:nvGraphicFramePr>
          <p:cNvPr id="2" name="Object 1"/>
          <p:cNvGraphicFramePr>
            <a:graphicFrameLocks/>
          </p:cNvGraphicFramePr>
          <p:nvPr/>
        </p:nvGraphicFramePr>
        <p:xfrm>
          <a:off x="3962400" y="1752600"/>
          <a:ext cx="13716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Clip" r:id="rId3" imgW="3519488" imgH="4241800" progId="">
                  <p:embed/>
                </p:oleObj>
              </mc:Choice>
              <mc:Fallback>
                <p:oleObj name="Clip" r:id="rId3" imgW="3519488" imgH="4241800" progId="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371600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9043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3406</TotalTime>
  <Words>531</Words>
  <Application>Microsoft Office PowerPoint</Application>
  <PresentationFormat>On-screen Show (4:3)</PresentationFormat>
  <Paragraphs>118</Paragraphs>
  <Slides>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Narrow</vt:lpstr>
      <vt:lpstr>Calibri</vt:lpstr>
      <vt:lpstr>Franklin Gothic Medium</vt:lpstr>
      <vt:lpstr>Wingdings</vt:lpstr>
      <vt:lpstr>Wingdings 2</vt:lpstr>
      <vt:lpstr>Grid</vt:lpstr>
      <vt:lpstr>Clip</vt:lpstr>
      <vt:lpstr>PowerPoint Presentation</vt:lpstr>
      <vt:lpstr>NHB as Central Nodal Agency (CNA)</vt:lpstr>
      <vt:lpstr>Primary Lending Institution (PLI)</vt:lpstr>
      <vt:lpstr>Feedback &amp; Suggestions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vrajan</dc:creator>
  <cp:lastModifiedBy>V Rajan</cp:lastModifiedBy>
  <cp:revision>392</cp:revision>
  <cp:lastPrinted>2015-07-22T06:49:33Z</cp:lastPrinted>
  <dcterms:created xsi:type="dcterms:W3CDTF">2011-10-20T07:08:22Z</dcterms:created>
  <dcterms:modified xsi:type="dcterms:W3CDTF">2015-08-13T11:22:30Z</dcterms:modified>
</cp:coreProperties>
</file>